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5"/>
  </p:handoutMasterIdLst>
  <p:sldIdLst>
    <p:sldId id="273" r:id="rId2"/>
    <p:sldId id="293" r:id="rId3"/>
    <p:sldId id="260" r:id="rId4"/>
    <p:sldId id="280" r:id="rId5"/>
    <p:sldId id="272" r:id="rId6"/>
    <p:sldId id="262" r:id="rId7"/>
    <p:sldId id="274" r:id="rId8"/>
    <p:sldId id="275" r:id="rId9"/>
    <p:sldId id="276" r:id="rId10"/>
    <p:sldId id="277" r:id="rId11"/>
    <p:sldId id="278"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chemeClr val="hlink"/>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97" autoAdjust="0"/>
    <p:restoredTop sz="94660"/>
  </p:normalViewPr>
  <p:slideViewPr>
    <p:cSldViewPr>
      <p:cViewPr varScale="1">
        <p:scale>
          <a:sx n="74" d="100"/>
          <a:sy n="74" d="100"/>
        </p:scale>
        <p:origin x="-19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1861DD-DF82-432F-8234-530753F5455C}" type="datetimeFigureOut">
              <a:rPr lang="en-US" smtClean="0"/>
              <a:pPr/>
              <a:t>1/8/2014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6B5EB047-5019-4545-91CF-3532294E33E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C00944-0B72-4E34-9B5C-4F15CCEB31FC}"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C00944-0B72-4E34-9B5C-4F15CCEB31FC}"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C00944-0B72-4E34-9B5C-4F15CCEB31FC}"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C00944-0B72-4E34-9B5C-4F15CCEB31FC}"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C00944-0B72-4E34-9B5C-4F15CCEB31FC}"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C00944-0B72-4E34-9B5C-4F15CCEB31FC}" type="datetimeFigureOut">
              <a:rPr lang="en-US" smtClean="0"/>
              <a:pPr/>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C00944-0B72-4E34-9B5C-4F15CCEB31FC}" type="datetimeFigureOut">
              <a:rPr lang="en-US" smtClean="0"/>
              <a:pPr/>
              <a:t>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C00944-0B72-4E34-9B5C-4F15CCEB31FC}" type="datetimeFigureOut">
              <a:rPr lang="en-US" smtClean="0"/>
              <a:pPr/>
              <a:t>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C00944-0B72-4E34-9B5C-4F15CCEB31FC}" type="datetimeFigureOut">
              <a:rPr lang="en-US" smtClean="0"/>
              <a:pPr/>
              <a:t>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C00944-0B72-4E34-9B5C-4F15CCEB31FC}" type="datetimeFigureOut">
              <a:rPr lang="en-US" smtClean="0"/>
              <a:pPr/>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C00944-0B72-4E34-9B5C-4F15CCEB31FC}" type="datetimeFigureOut">
              <a:rPr lang="en-US" smtClean="0"/>
              <a:pPr/>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2FCF77-677D-4199-8546-5D479B9C6A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C00944-0B72-4E34-9B5C-4F15CCEB31FC}" type="datetimeFigureOut">
              <a:rPr lang="en-US" smtClean="0"/>
              <a:pPr/>
              <a:t>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FCF77-677D-4199-8546-5D479B9C6A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81000" y="1676400"/>
            <a:ext cx="8382000" cy="3733800"/>
          </a:xfrm>
          <a:prstGeom prst="rect">
            <a:avLst/>
          </a:prstGeom>
          <a:solidFill>
            <a:schemeClr val="tx1">
              <a:alpha val="85000"/>
            </a:schemeClr>
          </a:solidFill>
        </p:spPr>
        <p:txBody>
          <a:bodyPr vert="horz" lIns="91440" tIns="45720" rIns="91440" bIns="45720" rtlCol="0">
            <a:normAutofit/>
          </a:bodyPr>
          <a:lstStyle/>
          <a:p>
            <a:pPr marL="182880" indent="-182880">
              <a:spcAft>
                <a:spcPts val="600"/>
              </a:spcAft>
            </a:pPr>
            <a:r>
              <a:rPr lang="en-US" sz="3200" b="1" dirty="0" smtClean="0">
                <a:solidFill>
                  <a:schemeClr val="bg1"/>
                </a:solidFill>
                <a:latin typeface="Comic Sans MS" pitchFamily="66" charset="0"/>
                <a:ea typeface="ＭＳ Ｐゴシック" pitchFamily="5" charset="-128"/>
              </a:rPr>
              <a:t>What is the difference between the weather and the climate?</a:t>
            </a:r>
            <a:endParaRPr lang="en-US" sz="3600" b="1" dirty="0" smtClean="0">
              <a:solidFill>
                <a:schemeClr val="bg1"/>
              </a:solidFill>
              <a:ea typeface="ＭＳ Ｐゴシック" pitchFamily="5" charset="-128"/>
            </a:endParaRPr>
          </a:p>
          <a:p>
            <a:r>
              <a:rPr lang="en-US" sz="3600" b="1" dirty="0" smtClean="0">
                <a:solidFill>
                  <a:schemeClr val="bg1"/>
                </a:solidFill>
                <a:ea typeface="ＭＳ Ｐゴシック" pitchFamily="5" charset="-128"/>
              </a:rPr>
              <a:t>____________________________________________________________________________________________________________</a:t>
            </a:r>
          </a:p>
          <a:p>
            <a:r>
              <a:rPr lang="en-US" sz="3600" b="1" smtClean="0">
                <a:solidFill>
                  <a:schemeClr val="bg1"/>
                </a:solidFill>
                <a:ea typeface="ＭＳ Ｐゴシック" pitchFamily="5" charset="-128"/>
              </a:rPr>
              <a:t>____________________________________</a:t>
            </a:r>
            <a:endParaRPr lang="en-US" sz="3600" b="1" dirty="0" smtClean="0">
              <a:solidFill>
                <a:schemeClr val="bg1"/>
              </a:solidFill>
              <a:ea typeface="ＭＳ Ｐゴシック" pitchFamily="5" charset="-128"/>
            </a:endParaRPr>
          </a:p>
          <a:p>
            <a:endParaRPr lang="en-US" sz="3600" b="1" dirty="0">
              <a:solidFill>
                <a:schemeClr val="bg1"/>
              </a:solidFill>
              <a:latin typeface="Comic Sans MS" pitchFamily="66" charset="0"/>
              <a:ea typeface="ＭＳ Ｐゴシック" pitchFamily="5" charset="-128"/>
            </a:endParaRPr>
          </a:p>
          <a:p>
            <a:endParaRPr lang="en-US" sz="4000" b="1" dirty="0" smtClean="0">
              <a:solidFill>
                <a:schemeClr val="bg1"/>
              </a:solidFill>
              <a:latin typeface="Comic Sans MS" pitchFamily="66" charset="0"/>
              <a:ea typeface="ＭＳ Ｐゴシック" pitchFamily="5" charset="-128"/>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Bell Ringer</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828800"/>
            <a:ext cx="8382000" cy="4572000"/>
          </a:xfrm>
          <a:prstGeom prst="rect">
            <a:avLst/>
          </a:prstGeom>
          <a:solidFill>
            <a:schemeClr val="tx1">
              <a:alpha val="85000"/>
            </a:schemeClr>
          </a:solidFill>
        </p:spPr>
        <p:txBody>
          <a:bodyPr vert="horz" lIns="91440" tIns="45720" rIns="91440" bIns="45720" rtlCol="0">
            <a:noAutofit/>
          </a:bodyPr>
          <a:lstStyle/>
          <a:p>
            <a:pPr marL="274320" indent="-274320">
              <a:lnSpc>
                <a:spcPct val="110000"/>
              </a:lnSpc>
              <a:spcAft>
                <a:spcPts val="1200"/>
              </a:spcAft>
              <a:buFont typeface="Arial" pitchFamily="34" charset="0"/>
              <a:buChar char="•"/>
            </a:pPr>
            <a:r>
              <a:rPr lang="en-US" sz="3000" dirty="0" smtClean="0">
                <a:solidFill>
                  <a:schemeClr val="bg1"/>
                </a:solidFill>
                <a:latin typeface="Comic Sans MS" pitchFamily="66" charset="0"/>
              </a:rPr>
              <a:t>The unequal heating of Earth</a:t>
            </a:r>
            <a:r>
              <a:rPr lang="ja-JP" altLang="en-US" sz="3000" smtClean="0">
                <a:solidFill>
                  <a:schemeClr val="bg1"/>
                </a:solidFill>
                <a:latin typeface="Comic Sans MS" pitchFamily="66" charset="0"/>
              </a:rPr>
              <a:t>’</a:t>
            </a:r>
            <a:r>
              <a:rPr lang="en-US" altLang="ja-JP" sz="3000" dirty="0" smtClean="0">
                <a:solidFill>
                  <a:schemeClr val="bg1"/>
                </a:solidFill>
                <a:latin typeface="Comic Sans MS" pitchFamily="66" charset="0"/>
              </a:rPr>
              <a:t>s surface drives winds and ocean currents, which transport heat throughout the biosphere. </a:t>
            </a:r>
          </a:p>
          <a:p>
            <a:pPr marL="274320" indent="-274320">
              <a:lnSpc>
                <a:spcPct val="110000"/>
              </a:lnSpc>
              <a:buFont typeface="Arial" pitchFamily="34" charset="0"/>
              <a:buChar char="•"/>
            </a:pPr>
            <a:r>
              <a:rPr lang="en-US" sz="3000" dirty="0" smtClean="0">
                <a:solidFill>
                  <a:schemeClr val="bg1"/>
                </a:solidFill>
                <a:latin typeface="Comic Sans MS" pitchFamily="66" charset="0"/>
              </a:rPr>
              <a:t>The upward movement of warm air and the downward movement of cool air create air currents, or winds, that move heat throughout the atmosphere, from regions of sinking air to regions of rising air.</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Heat</a:t>
            </a:r>
            <a:r>
              <a:rPr kumimoji="0" lang="en-US" sz="3600" b="1" i="0" u="none" strike="noStrike" kern="1200" cap="none" spc="0" normalizeH="0" noProof="0" dirty="0" smtClean="0">
                <a:ln>
                  <a:noFill/>
                </a:ln>
                <a:solidFill>
                  <a:srgbClr val="00B050"/>
                </a:solidFill>
                <a:effectLst/>
                <a:uLnTx/>
                <a:uFillTx/>
                <a:latin typeface="Comic Sans MS" pitchFamily="66" charset="0"/>
                <a:ea typeface="ＭＳ Ｐゴシック" pitchFamily="5" charset="-128"/>
                <a:cs typeface="+mj-cs"/>
              </a:rPr>
              <a:t> Transport in the Biosphere</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Ocean Currents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Content Placeholder 3"/>
          <p:cNvPicPr>
            <a:picLocks noChangeAspect="1"/>
          </p:cNvPicPr>
          <p:nvPr/>
        </p:nvPicPr>
        <p:blipFill>
          <a:blip r:embed="rId3" cstate="print"/>
          <a:srcRect t="-22742" b="-22742"/>
          <a:stretch>
            <a:fillRect/>
          </a:stretch>
        </p:blipFill>
        <p:spPr>
          <a:xfrm>
            <a:off x="304800" y="1676400"/>
            <a:ext cx="8465553" cy="4572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609600"/>
            <a:ext cx="8382000" cy="1066800"/>
          </a:xfrm>
          <a:prstGeom prst="rect">
            <a:avLst/>
          </a:prstGeom>
          <a:solidFill>
            <a:schemeClr val="tx1">
              <a:alpha val="85000"/>
            </a:schemeClr>
          </a:solidFill>
        </p:spPr>
        <p:txBody>
          <a:bodyPr vert="horz" lIns="91440" tIns="45720" rIns="91440" bIns="45720" rtlCol="0">
            <a:normAutofit fontScale="70000" lnSpcReduction="20000"/>
          </a:bodyPr>
          <a:lstStyle/>
          <a:p>
            <a:pPr algn="ctr"/>
            <a:r>
              <a:rPr lang="en-US" sz="5400" b="1" dirty="0" smtClean="0">
                <a:solidFill>
                  <a:srgbClr val="00B050"/>
                </a:solidFill>
                <a:latin typeface="Comic Sans MS" pitchFamily="66" charset="0"/>
                <a:ea typeface="ＭＳ Ｐゴシック" pitchFamily="5" charset="-128"/>
              </a:rPr>
              <a:t>Chapter 4-2: Niches and Community Interactions</a:t>
            </a:r>
          </a:p>
          <a:p>
            <a:endParaRPr lang="en-US" sz="3600" b="1" dirty="0">
              <a:solidFill>
                <a:schemeClr val="bg1"/>
              </a:solidFill>
              <a:latin typeface="Comic Sans MS" pitchFamily="66" charset="0"/>
              <a:ea typeface="ＭＳ Ｐゴシック" pitchFamily="5" charset="-128"/>
            </a:endParaRPr>
          </a:p>
          <a:p>
            <a:endParaRPr lang="en-US" sz="4000" b="1" dirty="0" smtClean="0">
              <a:solidFill>
                <a:schemeClr val="bg1"/>
              </a:solidFill>
              <a:latin typeface="Comic Sans MS" pitchFamily="66" charset="0"/>
              <a:ea typeface="ＭＳ Ｐゴシック" pitchFamily="5" charset="-128"/>
            </a:endParaRPr>
          </a:p>
        </p:txBody>
      </p:sp>
      <p:pic>
        <p:nvPicPr>
          <p:cNvPr id="14342" name="Picture 6" descr="http://choctawcity.org/wp-content/uploads/2013/09/lightning3.jpg"/>
          <p:cNvPicPr>
            <a:picLocks noChangeAspect="1" noChangeArrowheads="1"/>
          </p:cNvPicPr>
          <p:nvPr/>
        </p:nvPicPr>
        <p:blipFill>
          <a:blip r:embed="rId3" cstate="print"/>
          <a:srcRect/>
          <a:stretch>
            <a:fillRect/>
          </a:stretch>
        </p:blipFill>
        <p:spPr bwMode="auto">
          <a:xfrm>
            <a:off x="228600" y="2057400"/>
            <a:ext cx="8727811" cy="4191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828800"/>
            <a:ext cx="8382000" cy="4572000"/>
          </a:xfrm>
          <a:prstGeom prst="rect">
            <a:avLst/>
          </a:prstGeom>
          <a:solidFill>
            <a:schemeClr val="tx1">
              <a:alpha val="85000"/>
            </a:schemeClr>
          </a:solidFill>
        </p:spPr>
        <p:txBody>
          <a:bodyPr vert="horz" lIns="91440" tIns="45720" rIns="91440" bIns="45720" rtlCol="0">
            <a:noAutofit/>
          </a:bodyPr>
          <a:lstStyle/>
          <a:p>
            <a:pPr marL="274320" lvl="1" indent="-274320">
              <a:spcAft>
                <a:spcPts val="1200"/>
              </a:spcAft>
              <a:buFont typeface="Arial" pitchFamily="34" charset="0"/>
              <a:buChar char="•"/>
            </a:pPr>
            <a:r>
              <a:rPr lang="en-US" sz="3600" dirty="0" smtClean="0">
                <a:solidFill>
                  <a:schemeClr val="bg1"/>
                </a:solidFill>
                <a:latin typeface="Comic Sans MS" pitchFamily="66" charset="0"/>
              </a:rPr>
              <a:t>Identify the interactions that occur within communities.</a:t>
            </a:r>
          </a:p>
          <a:p>
            <a:pPr marL="274320" lvl="1" indent="-274320">
              <a:buFont typeface="Arial" pitchFamily="34" charset="0"/>
              <a:buChar char="•"/>
            </a:pPr>
            <a:r>
              <a:rPr lang="en-US" sz="3600" dirty="0" smtClean="0">
                <a:solidFill>
                  <a:schemeClr val="bg1"/>
                </a:solidFill>
                <a:latin typeface="Comic Sans MS" pitchFamily="66" charset="0"/>
              </a:rPr>
              <a:t>Identify the three types of symbiotic relationships in nature.</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4-2 Section</a:t>
            </a:r>
            <a:r>
              <a:rPr kumimoji="0" lang="en-US" sz="3600" b="1" i="0" u="none" strike="noStrike" kern="1200" cap="none" spc="0" normalizeH="0" noProof="0" dirty="0" smtClean="0">
                <a:ln>
                  <a:noFill/>
                </a:ln>
                <a:solidFill>
                  <a:srgbClr val="00B050"/>
                </a:solidFill>
                <a:effectLst/>
                <a:uLnTx/>
                <a:uFillTx/>
                <a:latin typeface="Comic Sans MS" pitchFamily="66" charset="0"/>
                <a:ea typeface="ＭＳ Ｐゴシック" pitchFamily="5" charset="-128"/>
                <a:cs typeface="+mj-cs"/>
              </a:rPr>
              <a:t> Objectives</a:t>
            </a:r>
            <a:endParaRPr kumimoji="0" lang="en-US" sz="40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981200"/>
            <a:ext cx="8382000" cy="2362200"/>
          </a:xfrm>
          <a:prstGeom prst="rect">
            <a:avLst/>
          </a:prstGeom>
          <a:solidFill>
            <a:schemeClr val="tx1">
              <a:alpha val="85000"/>
            </a:schemeClr>
          </a:solidFill>
        </p:spPr>
        <p:txBody>
          <a:bodyPr vert="horz" lIns="91440" tIns="45720" rIns="91440" bIns="45720" rtlCol="0">
            <a:noAutofit/>
          </a:bodyPr>
          <a:lstStyle/>
          <a:p>
            <a:pPr marL="274320" indent="-274320">
              <a:buFont typeface="Arial" pitchFamily="34" charset="0"/>
              <a:buChar char="•"/>
            </a:pPr>
            <a:r>
              <a:rPr lang="en-US" sz="3600" dirty="0" smtClean="0">
                <a:solidFill>
                  <a:schemeClr val="bg1"/>
                </a:solidFill>
                <a:latin typeface="Comic Sans MS" pitchFamily="66" charset="0"/>
              </a:rPr>
              <a:t>The area where an organism lives is called its </a:t>
            </a:r>
            <a:r>
              <a:rPr lang="en-US" sz="3600" b="1" dirty="0" smtClean="0">
                <a:solidFill>
                  <a:schemeClr val="bg1"/>
                </a:solidFill>
                <a:latin typeface="Comic Sans MS" pitchFamily="66" charset="0"/>
              </a:rPr>
              <a:t>habitat</a:t>
            </a:r>
            <a:r>
              <a:rPr lang="en-US" sz="3600" dirty="0" smtClean="0">
                <a:solidFill>
                  <a:schemeClr val="bg1"/>
                </a:solidFill>
                <a:latin typeface="Comic Sans MS" pitchFamily="66" charset="0"/>
              </a:rPr>
              <a:t>. </a:t>
            </a:r>
          </a:p>
          <a:p>
            <a:pPr marL="274320" indent="-274320">
              <a:buFont typeface="Arial" pitchFamily="34" charset="0"/>
              <a:buChar char="•"/>
            </a:pPr>
            <a:r>
              <a:rPr lang="en-US" sz="3600" dirty="0" smtClean="0">
                <a:solidFill>
                  <a:schemeClr val="bg1"/>
                </a:solidFill>
                <a:latin typeface="Comic Sans MS" pitchFamily="66" charset="0"/>
              </a:rPr>
              <a:t>A habitat includes biotic and </a:t>
            </a:r>
            <a:r>
              <a:rPr lang="en-US" sz="3600" dirty="0" err="1" smtClean="0">
                <a:solidFill>
                  <a:schemeClr val="bg1"/>
                </a:solidFill>
                <a:latin typeface="Comic Sans MS" pitchFamily="66" charset="0"/>
              </a:rPr>
              <a:t>abiotic</a:t>
            </a:r>
            <a:r>
              <a:rPr lang="en-US" sz="3600" dirty="0" smtClean="0">
                <a:solidFill>
                  <a:schemeClr val="bg1"/>
                </a:solidFill>
                <a:latin typeface="Comic Sans MS" pitchFamily="66" charset="0"/>
              </a:rPr>
              <a:t> factors.</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solidFill>
                  <a:srgbClr val="00B050"/>
                </a:solidFill>
                <a:latin typeface="Comic Sans MS" pitchFamily="66" charset="0"/>
                <a:ea typeface="ＭＳ Ｐゴシック" pitchFamily="5" charset="-128"/>
                <a:cs typeface="+mj-cs"/>
              </a:rPr>
              <a:t>Habitat</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solidFill>
                  <a:srgbClr val="00B050"/>
                </a:solidFill>
                <a:latin typeface="Comic Sans MS" pitchFamily="66" charset="0"/>
                <a:ea typeface="ＭＳ Ｐゴシック" pitchFamily="5" charset="-128"/>
                <a:cs typeface="+mj-cs"/>
              </a:rPr>
              <a:t>Squirrel in a Tree</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Content Placeholder 3"/>
          <p:cNvPicPr>
            <a:picLocks noChangeAspect="1"/>
          </p:cNvPicPr>
          <p:nvPr/>
        </p:nvPicPr>
        <p:blipFill>
          <a:blip r:embed="rId3" cstate="print"/>
          <a:srcRect t="9496" b="9496"/>
          <a:stretch>
            <a:fillRect/>
          </a:stretch>
        </p:blipFill>
        <p:spPr>
          <a:xfrm>
            <a:off x="549275" y="1600200"/>
            <a:ext cx="8042275" cy="43434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solidFill>
                  <a:srgbClr val="00B050"/>
                </a:solidFill>
                <a:latin typeface="Comic Sans MS" pitchFamily="66" charset="0"/>
                <a:ea typeface="ＭＳ Ｐゴシック" pitchFamily="5" charset="-128"/>
                <a:cs typeface="+mj-cs"/>
              </a:rPr>
              <a:t>Fish in a Stream</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Content Placeholder 3"/>
          <p:cNvPicPr>
            <a:picLocks noChangeAspect="1"/>
          </p:cNvPicPr>
          <p:nvPr/>
        </p:nvPicPr>
        <p:blipFill>
          <a:blip r:embed="rId3" cstate="print"/>
          <a:srcRect t="13995" b="13995"/>
          <a:stretch>
            <a:fillRect/>
          </a:stretch>
        </p:blipFill>
        <p:spPr>
          <a:xfrm>
            <a:off x="533400" y="1981200"/>
            <a:ext cx="8042275" cy="4343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981200"/>
            <a:ext cx="8382000" cy="4114800"/>
          </a:xfrm>
          <a:prstGeom prst="rect">
            <a:avLst/>
          </a:prstGeom>
          <a:solidFill>
            <a:schemeClr val="tx1">
              <a:alpha val="85000"/>
            </a:schemeClr>
          </a:solidFill>
        </p:spPr>
        <p:txBody>
          <a:bodyPr vert="horz" lIns="91440" tIns="45720" rIns="91440" bIns="45720" rtlCol="0">
            <a:noAutofit/>
          </a:bodyPr>
          <a:lstStyle/>
          <a:p>
            <a:pPr>
              <a:buFont typeface="Arial" pitchFamily="34" charset="0"/>
              <a:buChar char="•"/>
            </a:pPr>
            <a:r>
              <a:rPr lang="en-US" sz="3200" dirty="0" smtClean="0">
                <a:solidFill>
                  <a:schemeClr val="bg1"/>
                </a:solidFill>
                <a:latin typeface="Comic Sans MS" pitchFamily="66" charset="0"/>
              </a:rPr>
              <a:t>A </a:t>
            </a:r>
            <a:r>
              <a:rPr lang="en-US" sz="3200" b="1" u="sng" dirty="0" smtClean="0">
                <a:solidFill>
                  <a:schemeClr val="bg1"/>
                </a:solidFill>
                <a:latin typeface="Comic Sans MS" pitchFamily="66" charset="0"/>
              </a:rPr>
              <a:t>niche</a:t>
            </a:r>
            <a:r>
              <a:rPr lang="en-US" sz="3200" dirty="0" smtClean="0">
                <a:solidFill>
                  <a:schemeClr val="bg1"/>
                </a:solidFill>
                <a:latin typeface="Comic Sans MS" pitchFamily="66" charset="0"/>
              </a:rPr>
              <a:t> is an organism</a:t>
            </a:r>
            <a:r>
              <a:rPr lang="ja-JP" altLang="en-US" sz="3200" smtClean="0">
                <a:solidFill>
                  <a:schemeClr val="bg1"/>
                </a:solidFill>
                <a:latin typeface="Comic Sans MS" pitchFamily="66" charset="0"/>
              </a:rPr>
              <a:t>’</a:t>
            </a:r>
            <a:r>
              <a:rPr lang="en-US" altLang="ja-JP" sz="3200" dirty="0" smtClean="0">
                <a:solidFill>
                  <a:schemeClr val="bg1"/>
                </a:solidFill>
                <a:latin typeface="Comic Sans MS" pitchFamily="66" charset="0"/>
              </a:rPr>
              <a:t>s role or job in an ecosystem.</a:t>
            </a:r>
            <a:r>
              <a:rPr lang="en-US" sz="3200" dirty="0" smtClean="0">
                <a:solidFill>
                  <a:schemeClr val="bg1"/>
                </a:solidFill>
                <a:latin typeface="Comic Sans MS" pitchFamily="66" charset="0"/>
              </a:rPr>
              <a:t> </a:t>
            </a:r>
          </a:p>
          <a:p>
            <a:pPr lvl="1">
              <a:buFont typeface="Arial" pitchFamily="34" charset="0"/>
              <a:buChar char="•"/>
            </a:pPr>
            <a:r>
              <a:rPr lang="en-US" sz="3200" dirty="0" smtClean="0">
                <a:solidFill>
                  <a:schemeClr val="bg1"/>
                </a:solidFill>
                <a:latin typeface="Comic Sans MS" pitchFamily="66" charset="0"/>
              </a:rPr>
              <a:t>Ex: an organisms place in the food web.</a:t>
            </a:r>
          </a:p>
          <a:p>
            <a:r>
              <a:rPr lang="en-US" sz="3200" dirty="0" smtClean="0">
                <a:solidFill>
                  <a:schemeClr val="bg1"/>
                </a:solidFill>
                <a:latin typeface="Comic Sans MS" pitchFamily="66" charset="0"/>
              </a:rPr>
              <a:t>	(Fungi-decomposer)</a:t>
            </a:r>
          </a:p>
          <a:p>
            <a:endParaRPr lang="en-US" altLang="ja-JP" sz="3200" dirty="0" smtClean="0">
              <a:solidFill>
                <a:schemeClr val="bg1"/>
              </a:solidFill>
              <a:latin typeface="Comic Sans MS" pitchFamily="66" charset="0"/>
            </a:endParaRPr>
          </a:p>
          <a:p>
            <a:pPr marL="274320" indent="-274320">
              <a:buFont typeface="Arial" pitchFamily="34" charset="0"/>
              <a:buChar char="•"/>
            </a:pPr>
            <a:r>
              <a:rPr lang="en-US" sz="3200" dirty="0" smtClean="0">
                <a:solidFill>
                  <a:schemeClr val="bg1"/>
                </a:solidFill>
                <a:latin typeface="Comic Sans MS" pitchFamily="66" charset="0"/>
              </a:rPr>
              <a:t>Habitat is to address as niche is to occupation</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solidFill>
                  <a:srgbClr val="00B050"/>
                </a:solidFill>
                <a:latin typeface="Comic Sans MS" pitchFamily="66" charset="0"/>
                <a:ea typeface="ＭＳ Ｐゴシック" pitchFamily="5" charset="-128"/>
                <a:cs typeface="+mj-cs"/>
              </a:rPr>
              <a:t>Niche</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ox(in)">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ox(in)">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981200"/>
            <a:ext cx="8382000" cy="4495800"/>
          </a:xfrm>
          <a:prstGeom prst="rect">
            <a:avLst/>
          </a:prstGeom>
          <a:solidFill>
            <a:schemeClr val="tx1">
              <a:alpha val="85000"/>
            </a:schemeClr>
          </a:solidFill>
        </p:spPr>
        <p:txBody>
          <a:bodyPr vert="horz" lIns="91440" tIns="45720" rIns="91440" bIns="45720" rtlCol="0">
            <a:noAutofit/>
          </a:bodyPr>
          <a:lstStyle/>
          <a:p>
            <a:pPr marL="274320" indent="-274320">
              <a:lnSpc>
                <a:spcPct val="80000"/>
              </a:lnSpc>
              <a:spcAft>
                <a:spcPts val="1200"/>
              </a:spcAft>
              <a:buFont typeface="Arial" pitchFamily="34" charset="0"/>
              <a:buChar char="•"/>
            </a:pPr>
            <a:r>
              <a:rPr lang="en-US" sz="3200" dirty="0" smtClean="0">
                <a:solidFill>
                  <a:schemeClr val="bg1"/>
                </a:solidFill>
                <a:latin typeface="Comic Sans MS" pitchFamily="66" charset="0"/>
              </a:rPr>
              <a:t>Organisms of the same or different species attempt to use ecological resources in the same place at the same time.</a:t>
            </a:r>
          </a:p>
          <a:p>
            <a:pPr marL="274320" indent="-274320">
              <a:lnSpc>
                <a:spcPct val="80000"/>
              </a:lnSpc>
              <a:spcAft>
                <a:spcPts val="1200"/>
              </a:spcAft>
              <a:buFont typeface="Arial" pitchFamily="34" charset="0"/>
              <a:buChar char="•"/>
            </a:pPr>
            <a:r>
              <a:rPr lang="en-US" sz="3200" dirty="0" smtClean="0">
                <a:solidFill>
                  <a:schemeClr val="bg1"/>
                </a:solidFill>
                <a:latin typeface="Comic Sans MS" pitchFamily="66" charset="0"/>
              </a:rPr>
              <a:t>Direct competition in nature often results in a winner and a loser—with the losing organism failing to survive.</a:t>
            </a:r>
          </a:p>
          <a:p>
            <a:pPr marL="274320" indent="-274320">
              <a:lnSpc>
                <a:spcPct val="80000"/>
              </a:lnSpc>
              <a:spcAft>
                <a:spcPts val="1200"/>
              </a:spcAft>
              <a:buFont typeface="Arial" pitchFamily="34" charset="0"/>
              <a:buChar char="•"/>
            </a:pPr>
            <a:r>
              <a:rPr lang="en-US" sz="3200" dirty="0" smtClean="0">
                <a:solidFill>
                  <a:schemeClr val="bg1"/>
                </a:solidFill>
                <a:latin typeface="Comic Sans MS" pitchFamily="66" charset="0"/>
              </a:rPr>
              <a:t>Competitive exclusion principle - No two species can occupy the same niche in the same habitat at the same time. </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solidFill>
                  <a:srgbClr val="00B050"/>
                </a:solidFill>
                <a:latin typeface="Comic Sans MS" pitchFamily="66" charset="0"/>
                <a:ea typeface="ＭＳ Ｐゴシック" pitchFamily="5" charset="-128"/>
                <a:cs typeface="+mj-cs"/>
              </a:rPr>
              <a:t>Competition</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152400" y="1600200"/>
            <a:ext cx="4495800" cy="48768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Clr>
                <a:schemeClr val="accent1">
                  <a:lumMod val="60000"/>
                  <a:lumOff val="40000"/>
                </a:schemeClr>
              </a:buClr>
              <a:buFont typeface="Arial" pitchFamily="34" charset="0"/>
              <a:buChar char="•"/>
              <a:defRPr/>
            </a:pPr>
            <a:r>
              <a:rPr lang="en-US" sz="2700" dirty="0" smtClean="0">
                <a:solidFill>
                  <a:schemeClr val="bg1"/>
                </a:solidFill>
                <a:latin typeface="Comic Sans MS" pitchFamily="66" charset="0"/>
              </a:rPr>
              <a:t>By causing species to divide resources, competition helps determine the number and kinds of species in a community and the niche each species occupies.</a:t>
            </a:r>
          </a:p>
          <a:p>
            <a:pPr marL="274320" lvl="1" indent="-274320">
              <a:buClr>
                <a:schemeClr val="accent1">
                  <a:lumMod val="60000"/>
                  <a:lumOff val="40000"/>
                </a:schemeClr>
              </a:buClr>
              <a:buFont typeface="Arial" pitchFamily="34" charset="0"/>
              <a:buChar char="•"/>
              <a:defRPr/>
            </a:pPr>
            <a:r>
              <a:rPr lang="en-US" sz="2700" dirty="0" smtClean="0">
                <a:solidFill>
                  <a:schemeClr val="bg1"/>
                </a:solidFill>
                <a:latin typeface="Comic Sans MS" pitchFamily="66" charset="0"/>
              </a:rPr>
              <a:t>Ex. Different birds at different levels of same tree</a:t>
            </a:r>
            <a:endParaRPr lang="en-US" sz="2700" dirty="0">
              <a:solidFill>
                <a:schemeClr val="bg1"/>
              </a:solidFill>
              <a:latin typeface="Comic Sans MS" pitchFamily="66" charset="0"/>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solidFill>
                  <a:srgbClr val="00B050"/>
                </a:solidFill>
                <a:latin typeface="Comic Sans MS" pitchFamily="66" charset="0"/>
                <a:ea typeface="ＭＳ Ｐゴシック" pitchFamily="5" charset="-128"/>
                <a:cs typeface="+mj-cs"/>
              </a:rPr>
              <a:t>Dividing Resources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Picture 5"/>
          <p:cNvPicPr>
            <a:picLocks noChangeAspect="1"/>
          </p:cNvPicPr>
          <p:nvPr/>
        </p:nvPicPr>
        <p:blipFill>
          <a:blip r:embed="rId3" cstate="print"/>
          <a:srcRect/>
          <a:stretch>
            <a:fillRect/>
          </a:stretch>
        </p:blipFill>
        <p:spPr bwMode="auto">
          <a:xfrm>
            <a:off x="4724399" y="1600200"/>
            <a:ext cx="4380139" cy="4876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81000" y="1676400"/>
            <a:ext cx="8382000" cy="3733800"/>
          </a:xfrm>
          <a:prstGeom prst="rect">
            <a:avLst/>
          </a:prstGeom>
          <a:solidFill>
            <a:schemeClr val="tx1">
              <a:alpha val="85000"/>
            </a:schemeClr>
          </a:solidFill>
        </p:spPr>
        <p:txBody>
          <a:bodyPr vert="horz" lIns="91440" tIns="45720" rIns="91440" bIns="45720" rtlCol="0">
            <a:normAutofit fontScale="92500" lnSpcReduction="10000"/>
          </a:bodyPr>
          <a:lstStyle/>
          <a:p>
            <a:pPr marL="182880" indent="-182880">
              <a:spcAft>
                <a:spcPts val="600"/>
              </a:spcAft>
            </a:pPr>
            <a:r>
              <a:rPr lang="en-US" sz="3200" b="1" dirty="0" smtClean="0">
                <a:solidFill>
                  <a:schemeClr val="bg1"/>
                </a:solidFill>
                <a:latin typeface="Comic Sans MS" pitchFamily="66" charset="0"/>
                <a:ea typeface="ＭＳ Ｐゴシック" pitchFamily="5" charset="-128"/>
              </a:rPr>
              <a:t>The greenhouse effect is often discussed in a negative way. Explain why the greenhouse effect is important for all living things.</a:t>
            </a:r>
            <a:endParaRPr lang="en-US" sz="3600" b="1" dirty="0" smtClean="0">
              <a:solidFill>
                <a:schemeClr val="bg1"/>
              </a:solidFill>
              <a:ea typeface="ＭＳ Ｐゴシック" pitchFamily="5" charset="-128"/>
            </a:endParaRPr>
          </a:p>
          <a:p>
            <a:r>
              <a:rPr lang="en-US" sz="3600" b="1" dirty="0" smtClean="0">
                <a:solidFill>
                  <a:schemeClr val="bg1"/>
                </a:solidFill>
                <a:ea typeface="ＭＳ Ｐゴシック" pitchFamily="5" charset="-128"/>
              </a:rPr>
              <a:t>_____________________________________________________________________________________________________________________</a:t>
            </a:r>
            <a:endParaRPr lang="en-US" sz="3600" b="1" dirty="0" smtClean="0">
              <a:solidFill>
                <a:schemeClr val="bg1"/>
              </a:solidFill>
              <a:ea typeface="ＭＳ Ｐゴシック" pitchFamily="5" charset="-128"/>
            </a:endParaRPr>
          </a:p>
          <a:p>
            <a:r>
              <a:rPr lang="en-US" sz="3600" b="1" dirty="0" smtClean="0">
                <a:solidFill>
                  <a:schemeClr val="bg1"/>
                </a:solidFill>
                <a:ea typeface="ＭＳ Ｐゴシック" pitchFamily="5" charset="-128"/>
              </a:rPr>
              <a:t>_______________________________________</a:t>
            </a:r>
            <a:endParaRPr lang="en-US" sz="3600" b="1" dirty="0" smtClean="0">
              <a:solidFill>
                <a:schemeClr val="bg1"/>
              </a:solidFill>
              <a:ea typeface="ＭＳ Ｐゴシック" pitchFamily="5" charset="-128"/>
            </a:endParaRPr>
          </a:p>
          <a:p>
            <a:endParaRPr lang="en-US" sz="3600" b="1" dirty="0">
              <a:solidFill>
                <a:schemeClr val="bg1"/>
              </a:solidFill>
              <a:latin typeface="Comic Sans MS" pitchFamily="66" charset="0"/>
              <a:ea typeface="ＭＳ Ｐゴシック" pitchFamily="5" charset="-128"/>
            </a:endParaRPr>
          </a:p>
          <a:p>
            <a:endParaRPr lang="en-US" sz="4000" b="1" dirty="0" smtClean="0">
              <a:solidFill>
                <a:schemeClr val="bg1"/>
              </a:solidFill>
              <a:latin typeface="Comic Sans MS" pitchFamily="66" charset="0"/>
              <a:ea typeface="ＭＳ Ｐゴシック" pitchFamily="5" charset="-128"/>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Bell Ringer</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1752600"/>
            <a:ext cx="8382000" cy="4953000"/>
          </a:xfrm>
          <a:prstGeom prst="rect">
            <a:avLst/>
          </a:prstGeom>
          <a:solidFill>
            <a:schemeClr val="tx1">
              <a:alpha val="85000"/>
            </a:schemeClr>
          </a:solidFill>
        </p:spPr>
        <p:txBody>
          <a:bodyPr vert="horz" lIns="91440" tIns="45720" rIns="91440" bIns="45720" rtlCol="0">
            <a:noAutofit/>
          </a:bodyPr>
          <a:lstStyle/>
          <a:p>
            <a:pPr>
              <a:spcAft>
                <a:spcPts val="600"/>
              </a:spcAft>
            </a:pPr>
            <a:r>
              <a:rPr lang="en-US" sz="2800" dirty="0" smtClean="0">
                <a:solidFill>
                  <a:schemeClr val="bg1"/>
                </a:solidFill>
                <a:latin typeface="Comic Sans MS" pitchFamily="66" charset="0"/>
              </a:rPr>
              <a:t>Any relationship in which two species live closely together.</a:t>
            </a:r>
          </a:p>
          <a:p>
            <a:pPr lvl="1">
              <a:spcAft>
                <a:spcPts val="600"/>
              </a:spcAft>
            </a:pPr>
            <a:r>
              <a:rPr lang="en-US" sz="2800" b="1" u="sng" dirty="0" smtClean="0">
                <a:solidFill>
                  <a:schemeClr val="bg1"/>
                </a:solidFill>
                <a:latin typeface="Comic Sans MS" pitchFamily="66" charset="0"/>
              </a:rPr>
              <a:t>Mutualism</a:t>
            </a:r>
            <a:r>
              <a:rPr lang="en-US" sz="2800" dirty="0" smtClean="0">
                <a:solidFill>
                  <a:schemeClr val="bg1"/>
                </a:solidFill>
                <a:latin typeface="Comic Sans MS" pitchFamily="66" charset="0"/>
              </a:rPr>
              <a:t> – Both species benefit</a:t>
            </a:r>
          </a:p>
          <a:p>
            <a:pPr lvl="2">
              <a:spcAft>
                <a:spcPts val="600"/>
              </a:spcAft>
            </a:pPr>
            <a:r>
              <a:rPr lang="en-US" sz="2800" dirty="0" smtClean="0">
                <a:solidFill>
                  <a:schemeClr val="bg1"/>
                </a:solidFill>
                <a:latin typeface="Comic Sans MS" pitchFamily="66" charset="0"/>
              </a:rPr>
              <a:t>Ex: Bee and flower</a:t>
            </a:r>
          </a:p>
          <a:p>
            <a:pPr lvl="1">
              <a:spcAft>
                <a:spcPts val="600"/>
              </a:spcAft>
            </a:pPr>
            <a:r>
              <a:rPr lang="en-US" sz="2800" b="1" u="sng" dirty="0" smtClean="0">
                <a:solidFill>
                  <a:schemeClr val="bg1"/>
                </a:solidFill>
                <a:latin typeface="Comic Sans MS" pitchFamily="66" charset="0"/>
              </a:rPr>
              <a:t>Commensalism</a:t>
            </a:r>
            <a:r>
              <a:rPr lang="en-US" sz="2800" dirty="0" smtClean="0">
                <a:solidFill>
                  <a:schemeClr val="bg1"/>
                </a:solidFill>
                <a:latin typeface="Comic Sans MS" pitchFamily="66" charset="0"/>
              </a:rPr>
              <a:t> - One species benefits and the other is neither hurt or benefits.</a:t>
            </a:r>
          </a:p>
          <a:p>
            <a:pPr lvl="2">
              <a:spcAft>
                <a:spcPts val="600"/>
              </a:spcAft>
            </a:pPr>
            <a:r>
              <a:rPr lang="en-US" sz="2800" dirty="0" smtClean="0">
                <a:solidFill>
                  <a:schemeClr val="bg1"/>
                </a:solidFill>
                <a:latin typeface="Comic Sans MS" pitchFamily="66" charset="0"/>
              </a:rPr>
              <a:t>Ex: Barnacles on whale</a:t>
            </a:r>
          </a:p>
          <a:p>
            <a:pPr lvl="1">
              <a:spcAft>
                <a:spcPts val="600"/>
              </a:spcAft>
            </a:pPr>
            <a:r>
              <a:rPr lang="en-US" sz="2800" b="1" u="sng" dirty="0" smtClean="0">
                <a:solidFill>
                  <a:schemeClr val="bg1"/>
                </a:solidFill>
                <a:latin typeface="Comic Sans MS" pitchFamily="66" charset="0"/>
              </a:rPr>
              <a:t>Parasitism</a:t>
            </a:r>
            <a:r>
              <a:rPr lang="en-US" sz="2800" dirty="0" smtClean="0">
                <a:solidFill>
                  <a:schemeClr val="bg1"/>
                </a:solidFill>
                <a:latin typeface="Comic Sans MS" pitchFamily="66" charset="0"/>
              </a:rPr>
              <a:t> – One species benefits and the other is harmed</a:t>
            </a:r>
          </a:p>
          <a:p>
            <a:pPr lvl="2">
              <a:spcAft>
                <a:spcPts val="600"/>
              </a:spcAft>
            </a:pPr>
            <a:r>
              <a:rPr lang="en-US" sz="2800" dirty="0" smtClean="0">
                <a:solidFill>
                  <a:schemeClr val="bg1"/>
                </a:solidFill>
                <a:latin typeface="Comic Sans MS" pitchFamily="66" charset="0"/>
              </a:rPr>
              <a:t>Ex: Fleas on dog</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solidFill>
                  <a:srgbClr val="00B050"/>
                </a:solidFill>
                <a:latin typeface="Comic Sans MS" pitchFamily="66" charset="0"/>
                <a:ea typeface="ＭＳ Ｐゴシック" pitchFamily="5" charset="-128"/>
                <a:cs typeface="+mj-cs"/>
              </a:rPr>
              <a:t>Symbiosis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ox(in)">
                                      <p:cBhvr>
                                        <p:cTn id="18" dur="500"/>
                                        <p:tgtEl>
                                          <p:spTgt spid="3">
                                            <p:txEl>
                                              <p:pRg st="2" end="2"/>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ox(in)">
                                      <p:cBhvr>
                                        <p:cTn id="21" dur="500"/>
                                        <p:tgtEl>
                                          <p:spTgt spid="3">
                                            <p:txEl>
                                              <p:pRg st="3" end="3"/>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ox(in)">
                                      <p:cBhvr>
                                        <p:cTn id="24" dur="500"/>
                                        <p:tgtEl>
                                          <p:spTgt spid="3">
                                            <p:txEl>
                                              <p:pRg st="4" end="4"/>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ox(in)">
                                      <p:cBhvr>
                                        <p:cTn id="27" dur="500"/>
                                        <p:tgtEl>
                                          <p:spTgt spid="3">
                                            <p:txEl>
                                              <p:pRg st="5" end="5"/>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box(in)">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solidFill>
                  <a:srgbClr val="00B050"/>
                </a:solidFill>
                <a:latin typeface="Comic Sans MS" pitchFamily="66" charset="0"/>
                <a:ea typeface="ＭＳ Ｐゴシック" pitchFamily="5" charset="-128"/>
                <a:cs typeface="+mj-cs"/>
              </a:rPr>
              <a:t>Mutualism</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Content Placeholder 3"/>
          <p:cNvPicPr>
            <a:picLocks noChangeAspect="1"/>
          </p:cNvPicPr>
          <p:nvPr/>
        </p:nvPicPr>
        <p:blipFill>
          <a:blip r:embed="rId3" cstate="print"/>
          <a:srcRect t="14293" b="14293"/>
          <a:stretch>
            <a:fillRect/>
          </a:stretch>
        </p:blipFill>
        <p:spPr>
          <a:xfrm>
            <a:off x="533400" y="1905000"/>
            <a:ext cx="8042275" cy="43434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solidFill>
                  <a:srgbClr val="00B050"/>
                </a:solidFill>
                <a:latin typeface="Comic Sans MS" pitchFamily="66" charset="0"/>
                <a:ea typeface="ＭＳ Ｐゴシック" pitchFamily="5" charset="-128"/>
                <a:cs typeface="+mj-cs"/>
              </a:rPr>
              <a:t>Commensalism</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7" name="Content Placeholder 3"/>
          <p:cNvPicPr>
            <a:picLocks noChangeAspect="1"/>
          </p:cNvPicPr>
          <p:nvPr/>
        </p:nvPicPr>
        <p:blipFill>
          <a:blip r:embed="rId3" cstate="print"/>
          <a:srcRect t="13995" b="13995"/>
          <a:stretch>
            <a:fillRect/>
          </a:stretch>
        </p:blipFill>
        <p:spPr>
          <a:xfrm>
            <a:off x="304800" y="1752600"/>
            <a:ext cx="8606645" cy="46482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solidFill>
                  <a:srgbClr val="00B050"/>
                </a:solidFill>
                <a:latin typeface="Comic Sans MS" pitchFamily="66" charset="0"/>
                <a:ea typeface="ＭＳ Ｐゴシック" pitchFamily="5" charset="-128"/>
                <a:cs typeface="+mj-cs"/>
              </a:rPr>
              <a:t>Parasitism</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Picture 3"/>
          <p:cNvPicPr>
            <a:picLocks noChangeAspect="1"/>
          </p:cNvPicPr>
          <p:nvPr/>
        </p:nvPicPr>
        <p:blipFill>
          <a:blip r:embed="rId3" cstate="print"/>
          <a:srcRect/>
          <a:stretch>
            <a:fillRect/>
          </a:stretch>
        </p:blipFill>
        <p:spPr bwMode="auto">
          <a:xfrm>
            <a:off x="533400" y="1676399"/>
            <a:ext cx="8077200" cy="50596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609600"/>
            <a:ext cx="8382000" cy="1066800"/>
          </a:xfrm>
          <a:prstGeom prst="rect">
            <a:avLst/>
          </a:prstGeom>
          <a:solidFill>
            <a:schemeClr val="tx1">
              <a:alpha val="85000"/>
            </a:schemeClr>
          </a:solidFill>
        </p:spPr>
        <p:txBody>
          <a:bodyPr vert="horz" lIns="91440" tIns="45720" rIns="91440" bIns="45720" rtlCol="0">
            <a:normAutofit fontScale="70000" lnSpcReduction="20000"/>
          </a:bodyPr>
          <a:lstStyle/>
          <a:p>
            <a:pPr algn="ctr"/>
            <a:r>
              <a:rPr lang="en-US" sz="5400" b="1" dirty="0" smtClean="0">
                <a:solidFill>
                  <a:srgbClr val="00B050"/>
                </a:solidFill>
                <a:latin typeface="Comic Sans MS" pitchFamily="66" charset="0"/>
                <a:ea typeface="ＭＳ Ｐゴシック" pitchFamily="5" charset="-128"/>
              </a:rPr>
              <a:t>Chapter 4: Ecosystems and Communities</a:t>
            </a:r>
          </a:p>
          <a:p>
            <a:endParaRPr lang="en-US" sz="3600" b="1" dirty="0">
              <a:solidFill>
                <a:schemeClr val="bg1"/>
              </a:solidFill>
              <a:latin typeface="Comic Sans MS" pitchFamily="66" charset="0"/>
              <a:ea typeface="ＭＳ Ｐゴシック" pitchFamily="5" charset="-128"/>
            </a:endParaRPr>
          </a:p>
          <a:p>
            <a:endParaRPr lang="en-US" sz="4000" b="1" dirty="0" smtClean="0">
              <a:solidFill>
                <a:schemeClr val="bg1"/>
              </a:solidFill>
              <a:latin typeface="Comic Sans MS" pitchFamily="66" charset="0"/>
              <a:ea typeface="ＭＳ Ｐゴシック" pitchFamily="5" charset="-128"/>
            </a:endParaRPr>
          </a:p>
        </p:txBody>
      </p:sp>
      <p:pic>
        <p:nvPicPr>
          <p:cNvPr id="14342" name="Picture 6" descr="http://choctawcity.org/wp-content/uploads/2013/09/lightning3.jpg"/>
          <p:cNvPicPr>
            <a:picLocks noChangeAspect="1" noChangeArrowheads="1"/>
          </p:cNvPicPr>
          <p:nvPr/>
        </p:nvPicPr>
        <p:blipFill>
          <a:blip r:embed="rId3" cstate="print"/>
          <a:srcRect/>
          <a:stretch>
            <a:fillRect/>
          </a:stretch>
        </p:blipFill>
        <p:spPr bwMode="auto">
          <a:xfrm>
            <a:off x="228600" y="2057400"/>
            <a:ext cx="8727811" cy="4191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04800" y="609600"/>
            <a:ext cx="8382000" cy="1066800"/>
          </a:xfrm>
          <a:prstGeom prst="rect">
            <a:avLst/>
          </a:prstGeom>
          <a:solidFill>
            <a:schemeClr val="tx1">
              <a:alpha val="85000"/>
            </a:schemeClr>
          </a:solidFill>
        </p:spPr>
        <p:txBody>
          <a:bodyPr vert="horz" lIns="91440" tIns="45720" rIns="91440" bIns="45720" rtlCol="0">
            <a:normAutofit/>
          </a:bodyPr>
          <a:lstStyle/>
          <a:p>
            <a:pPr algn="ctr"/>
            <a:r>
              <a:rPr lang="en-US" sz="5400" b="1" dirty="0" smtClean="0">
                <a:solidFill>
                  <a:srgbClr val="00B050"/>
                </a:solidFill>
                <a:latin typeface="Comic Sans MS" pitchFamily="66" charset="0"/>
                <a:ea typeface="ＭＳ Ｐゴシック" pitchFamily="5" charset="-128"/>
              </a:rPr>
              <a:t>Chapter 4-1: Climate</a:t>
            </a:r>
          </a:p>
          <a:p>
            <a:endParaRPr lang="en-US" sz="3600" b="1" dirty="0">
              <a:solidFill>
                <a:schemeClr val="bg1"/>
              </a:solidFill>
              <a:latin typeface="Comic Sans MS" pitchFamily="66" charset="0"/>
              <a:ea typeface="ＭＳ Ｐゴシック" pitchFamily="5" charset="-128"/>
            </a:endParaRPr>
          </a:p>
          <a:p>
            <a:endParaRPr lang="en-US" sz="4000" b="1" dirty="0" smtClean="0">
              <a:solidFill>
                <a:schemeClr val="bg1"/>
              </a:solidFill>
              <a:latin typeface="Comic Sans MS" pitchFamily="66" charset="0"/>
              <a:ea typeface="ＭＳ Ｐゴシック" pitchFamily="5" charset="-128"/>
            </a:endParaRPr>
          </a:p>
        </p:txBody>
      </p:sp>
      <p:pic>
        <p:nvPicPr>
          <p:cNvPr id="14342" name="Picture 6" descr="http://choctawcity.org/wp-content/uploads/2013/09/lightning3.jpg"/>
          <p:cNvPicPr>
            <a:picLocks noChangeAspect="1" noChangeArrowheads="1"/>
          </p:cNvPicPr>
          <p:nvPr/>
        </p:nvPicPr>
        <p:blipFill>
          <a:blip r:embed="rId3" cstate="print"/>
          <a:srcRect/>
          <a:stretch>
            <a:fillRect/>
          </a:stretch>
        </p:blipFill>
        <p:spPr bwMode="auto">
          <a:xfrm>
            <a:off x="228600" y="2057400"/>
            <a:ext cx="8727811" cy="4191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381000" y="1676400"/>
            <a:ext cx="8382000" cy="3657600"/>
          </a:xfrm>
          <a:prstGeom prst="rect">
            <a:avLst/>
          </a:prstGeom>
          <a:solidFill>
            <a:schemeClr val="tx1">
              <a:alpha val="85000"/>
            </a:schemeClr>
          </a:solidFill>
        </p:spPr>
        <p:txBody>
          <a:bodyPr vert="horz" lIns="91440" tIns="45720" rIns="91440" bIns="45720" rtlCol="0">
            <a:normAutofit/>
          </a:bodyPr>
          <a:lstStyle/>
          <a:p>
            <a:pPr marL="274320" indent="-274320">
              <a:spcBef>
                <a:spcPts val="1200"/>
              </a:spcBef>
              <a:spcAft>
                <a:spcPts val="1200"/>
              </a:spcAft>
              <a:buFont typeface="Arial" pitchFamily="34" charset="0"/>
              <a:buChar char="•"/>
            </a:pPr>
            <a:r>
              <a:rPr lang="en-US" sz="4000" b="1" dirty="0" smtClean="0">
                <a:solidFill>
                  <a:schemeClr val="bg1"/>
                </a:solidFill>
                <a:latin typeface="Comic Sans MS" pitchFamily="66" charset="0"/>
              </a:rPr>
              <a:t>Differentiate between weather and climate.</a:t>
            </a:r>
            <a:endParaRPr lang="en-US" sz="4000" dirty="0" smtClean="0">
              <a:solidFill>
                <a:schemeClr val="bg1"/>
              </a:solidFill>
              <a:latin typeface="Comic Sans MS" pitchFamily="66" charset="0"/>
            </a:endParaRPr>
          </a:p>
          <a:p>
            <a:pPr marL="274320" indent="-274320">
              <a:buFont typeface="Arial" pitchFamily="34" charset="0"/>
              <a:buChar char="•"/>
            </a:pPr>
            <a:r>
              <a:rPr lang="en-US" sz="4000" b="1" dirty="0" smtClean="0">
                <a:solidFill>
                  <a:schemeClr val="bg1"/>
                </a:solidFill>
                <a:latin typeface="Comic Sans MS" pitchFamily="66" charset="0"/>
              </a:rPr>
              <a:t>Identify the factors that influence climate.</a:t>
            </a:r>
            <a:endParaRPr lang="en-US" sz="3600" b="1" dirty="0" smtClean="0">
              <a:solidFill>
                <a:schemeClr val="bg1"/>
              </a:solidFill>
              <a:latin typeface="Comic Sans MS" pitchFamily="66" charset="0"/>
              <a:ea typeface="ＭＳ Ｐゴシック" pitchFamily="5" charset="-128"/>
            </a:endParaRPr>
          </a:p>
          <a:p>
            <a:endParaRPr lang="en-US" sz="3600" b="1" dirty="0">
              <a:solidFill>
                <a:schemeClr val="bg1"/>
              </a:solidFill>
              <a:latin typeface="Comic Sans MS" pitchFamily="66" charset="0"/>
              <a:ea typeface="ＭＳ Ｐゴシック" pitchFamily="5" charset="-128"/>
            </a:endParaRPr>
          </a:p>
          <a:p>
            <a:endParaRPr lang="en-US" sz="4000" b="1" dirty="0" smtClean="0">
              <a:solidFill>
                <a:schemeClr val="bg1"/>
              </a:solidFill>
              <a:latin typeface="Comic Sans MS" pitchFamily="66" charset="0"/>
              <a:ea typeface="ＭＳ Ｐゴシック" pitchFamily="5" charset="-128"/>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Daily Objectives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457200" y="1828800"/>
            <a:ext cx="8229600" cy="45720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Font typeface="Arial" pitchFamily="34" charset="0"/>
              <a:buChar char="•"/>
            </a:pPr>
            <a:r>
              <a:rPr lang="en-US" sz="3600" b="1" dirty="0" smtClean="0">
                <a:solidFill>
                  <a:schemeClr val="bg1"/>
                </a:solidFill>
                <a:latin typeface="Comic Sans MS" pitchFamily="66" charset="0"/>
              </a:rPr>
              <a:t>Weather</a:t>
            </a:r>
            <a:r>
              <a:rPr lang="en-US" sz="3600" dirty="0" smtClean="0">
                <a:solidFill>
                  <a:schemeClr val="bg1"/>
                </a:solidFill>
                <a:latin typeface="Comic Sans MS" pitchFamily="66" charset="0"/>
              </a:rPr>
              <a:t> is the day-to-day condition of Earth</a:t>
            </a:r>
            <a:r>
              <a:rPr lang="ja-JP" altLang="en-US" sz="3600" smtClean="0">
                <a:solidFill>
                  <a:schemeClr val="bg1"/>
                </a:solidFill>
                <a:latin typeface="Comic Sans MS" pitchFamily="66" charset="0"/>
              </a:rPr>
              <a:t>’</a:t>
            </a:r>
            <a:r>
              <a:rPr lang="en-US" altLang="ja-JP" sz="3600" dirty="0" smtClean="0">
                <a:solidFill>
                  <a:schemeClr val="bg1"/>
                </a:solidFill>
                <a:latin typeface="Comic Sans MS" pitchFamily="66" charset="0"/>
              </a:rPr>
              <a:t>s atmosphere at a particular time and place. </a:t>
            </a:r>
          </a:p>
          <a:p>
            <a:pPr marL="274320" indent="-274320">
              <a:buFont typeface="Arial" pitchFamily="34" charset="0"/>
              <a:buChar char="•"/>
            </a:pPr>
            <a:r>
              <a:rPr lang="en-US" sz="3600" b="1" dirty="0" smtClean="0">
                <a:solidFill>
                  <a:schemeClr val="bg1"/>
                </a:solidFill>
                <a:latin typeface="Comic Sans MS" pitchFamily="66" charset="0"/>
              </a:rPr>
              <a:t>Climate</a:t>
            </a:r>
            <a:r>
              <a:rPr lang="en-US" sz="3600" dirty="0" smtClean="0">
                <a:solidFill>
                  <a:schemeClr val="bg1"/>
                </a:solidFill>
                <a:latin typeface="Comic Sans MS" pitchFamily="66" charset="0"/>
              </a:rPr>
              <a:t> refers to the average, year-after-year conditions of temperature and precipitation in a particular region. </a:t>
            </a:r>
            <a:endParaRPr kumimoji="0" lang="en-US" sz="3400" b="1" i="0" u="none" strike="noStrike" kern="1200" cap="none" spc="0" normalizeH="0" baseline="0" noProof="0" dirty="0" smtClean="0">
              <a:ln>
                <a:noFill/>
              </a:ln>
              <a:solidFill>
                <a:schemeClr val="bg1"/>
              </a:solidFill>
              <a:effectLst/>
              <a:uLnTx/>
              <a:uFillTx/>
              <a:latin typeface="Comic Sans MS" pitchFamily="66" charset="0"/>
              <a:ea typeface="ＭＳ Ｐゴシック" pitchFamily="5" charset="-128"/>
            </a:endParaRP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Weather vs. </a:t>
            </a:r>
            <a:r>
              <a:rPr lang="en-US" sz="4800" b="1" dirty="0" smtClean="0">
                <a:solidFill>
                  <a:srgbClr val="00B050"/>
                </a:solidFill>
                <a:latin typeface="Comic Sans MS" pitchFamily="66" charset="0"/>
                <a:ea typeface="ＭＳ Ｐゴシック" pitchFamily="5" charset="-128"/>
                <a:cs typeface="+mj-cs"/>
              </a:rPr>
              <a:t>Climate</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228600" y="1828800"/>
            <a:ext cx="5029200" cy="4800600"/>
          </a:xfrm>
          <a:prstGeom prst="rect">
            <a:avLst/>
          </a:prstGeom>
          <a:solidFill>
            <a:schemeClr val="tx1">
              <a:alpha val="85000"/>
            </a:schemeClr>
          </a:solidFill>
        </p:spPr>
        <p:txBody>
          <a:bodyPr vert="horz" lIns="91440" tIns="45720" rIns="91440" bIns="45720" rtlCol="0">
            <a:noAutofit/>
          </a:bodyPr>
          <a:lstStyle/>
          <a:p>
            <a:pPr marL="274320" indent="-274320">
              <a:spcAft>
                <a:spcPts val="1200"/>
              </a:spcAft>
              <a:buFont typeface="Arial" pitchFamily="34" charset="0"/>
              <a:buChar char="•"/>
            </a:pPr>
            <a:r>
              <a:rPr lang="en-US" sz="2800" dirty="0" smtClean="0">
                <a:solidFill>
                  <a:schemeClr val="bg1"/>
                </a:solidFill>
                <a:latin typeface="Comic Sans MS" pitchFamily="66" charset="0"/>
              </a:rPr>
              <a:t>Carbon dioxide, methane, water vapor, and a few other atmospheric gases trap heat energy and maintain Earth</a:t>
            </a:r>
            <a:r>
              <a:rPr lang="ja-JP" altLang="en-US" sz="2800" smtClean="0">
                <a:solidFill>
                  <a:schemeClr val="bg1"/>
                </a:solidFill>
                <a:latin typeface="Comic Sans MS" pitchFamily="66" charset="0"/>
              </a:rPr>
              <a:t>’</a:t>
            </a:r>
            <a:r>
              <a:rPr lang="en-US" altLang="ja-JP" sz="2800" dirty="0" smtClean="0">
                <a:solidFill>
                  <a:schemeClr val="bg1"/>
                </a:solidFill>
                <a:latin typeface="Comic Sans MS" pitchFamily="66" charset="0"/>
              </a:rPr>
              <a:t>s temperature range </a:t>
            </a:r>
          </a:p>
          <a:p>
            <a:pPr marL="274320" indent="-274320">
              <a:buFont typeface="Arial" pitchFamily="34" charset="0"/>
              <a:buChar char="•"/>
            </a:pPr>
            <a:r>
              <a:rPr lang="en-US" sz="2800" dirty="0" smtClean="0">
                <a:solidFill>
                  <a:schemeClr val="bg1"/>
                </a:solidFill>
                <a:latin typeface="Comic Sans MS" pitchFamily="66" charset="0"/>
              </a:rPr>
              <a:t>These gases allow solar radiation to enter the biosphere but slows down the loss of heat to space </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The</a:t>
            </a:r>
            <a:r>
              <a:rPr kumimoji="0" lang="en-US" sz="4800" b="1" i="0" u="none" strike="noStrike" kern="1200" cap="none" spc="0" normalizeH="0" noProof="0" dirty="0" smtClean="0">
                <a:ln>
                  <a:noFill/>
                </a:ln>
                <a:solidFill>
                  <a:srgbClr val="00B050"/>
                </a:solidFill>
                <a:effectLst/>
                <a:uLnTx/>
                <a:uFillTx/>
                <a:latin typeface="Comic Sans MS" pitchFamily="66" charset="0"/>
                <a:ea typeface="ＭＳ Ｐゴシック" pitchFamily="5" charset="-128"/>
                <a:cs typeface="+mj-cs"/>
              </a:rPr>
              <a:t> Greenhouse Effect</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6" name="Picture 6"/>
          <p:cNvPicPr>
            <a:picLocks noChangeAspect="1" noChangeArrowheads="1"/>
          </p:cNvPicPr>
          <p:nvPr/>
        </p:nvPicPr>
        <p:blipFill>
          <a:blip r:embed="rId3" cstate="print"/>
          <a:srcRect/>
          <a:stretch>
            <a:fillRect/>
          </a:stretch>
        </p:blipFill>
        <p:spPr bwMode="auto">
          <a:xfrm>
            <a:off x="5333999" y="1828800"/>
            <a:ext cx="3657601" cy="480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228600" y="1828800"/>
            <a:ext cx="4572000" cy="4800600"/>
          </a:xfrm>
          <a:prstGeom prst="rect">
            <a:avLst/>
          </a:prstGeom>
          <a:solidFill>
            <a:schemeClr val="tx1">
              <a:alpha val="85000"/>
            </a:schemeClr>
          </a:solidFill>
        </p:spPr>
        <p:txBody>
          <a:bodyPr vert="horz" lIns="91440" tIns="45720" rIns="91440" bIns="45720" rtlCol="0">
            <a:noAutofit/>
          </a:bodyPr>
          <a:lstStyle/>
          <a:p>
            <a:pPr marL="274320" indent="-274320">
              <a:lnSpc>
                <a:spcPct val="110000"/>
              </a:lnSpc>
              <a:buFont typeface="Arial" pitchFamily="34" charset="0"/>
              <a:buChar char="•"/>
            </a:pPr>
            <a:r>
              <a:rPr lang="en-US" sz="2800" dirty="0" smtClean="0">
                <a:solidFill>
                  <a:schemeClr val="bg1"/>
                </a:solidFill>
                <a:latin typeface="Comic Sans MS" pitchFamily="66" charset="0"/>
              </a:rPr>
              <a:t>As a result of differences in latitude and thus the angle of heating, Earth has three main climate zones: polar, temperate, and tropical. </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Latitude</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pic>
        <p:nvPicPr>
          <p:cNvPr id="7" name="Picture 1"/>
          <p:cNvPicPr>
            <a:picLocks noChangeAspect="1"/>
          </p:cNvPicPr>
          <p:nvPr/>
        </p:nvPicPr>
        <p:blipFill>
          <a:blip r:embed="rId3" cstate="print"/>
          <a:srcRect/>
          <a:stretch>
            <a:fillRect/>
          </a:stretch>
        </p:blipFill>
        <p:spPr bwMode="auto">
          <a:xfrm>
            <a:off x="4953000" y="1828800"/>
            <a:ext cx="4036291"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KH5GmXayLcg/UKUmhn0VmOI/AAAAAAAAG08/m5sgqgUyKJ0/s320/powerpoint+template+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3"/>
          <p:cNvSpPr txBox="1">
            <a:spLocks noChangeArrowheads="1"/>
          </p:cNvSpPr>
          <p:nvPr/>
        </p:nvSpPr>
        <p:spPr>
          <a:xfrm>
            <a:off x="457200" y="1828800"/>
            <a:ext cx="8229600" cy="4572000"/>
          </a:xfrm>
          <a:prstGeom prst="rect">
            <a:avLst/>
          </a:prstGeom>
          <a:solidFill>
            <a:schemeClr val="tx1">
              <a:alpha val="85000"/>
            </a:schemeClr>
          </a:solidFill>
        </p:spPr>
        <p:txBody>
          <a:bodyPr vert="horz" lIns="91440" tIns="45720" rIns="91440" bIns="45720" rtlCol="0">
            <a:noAutofit/>
          </a:bodyPr>
          <a:lstStyle/>
          <a:p>
            <a:pPr>
              <a:lnSpc>
                <a:spcPct val="110000"/>
              </a:lnSpc>
            </a:pPr>
            <a:r>
              <a:rPr lang="en-US" sz="3600" b="1" u="sng" dirty="0" smtClean="0">
                <a:solidFill>
                  <a:srgbClr val="00B050"/>
                </a:solidFill>
                <a:latin typeface="Comic Sans MS" pitchFamily="66" charset="0"/>
              </a:rPr>
              <a:t>Polar</a:t>
            </a:r>
            <a:r>
              <a:rPr lang="en-US" sz="3600" dirty="0" smtClean="0">
                <a:solidFill>
                  <a:schemeClr val="bg1"/>
                </a:solidFill>
                <a:latin typeface="Comic Sans MS" pitchFamily="66" charset="0"/>
              </a:rPr>
              <a:t> - cold areas where the sun</a:t>
            </a:r>
            <a:r>
              <a:rPr lang="ja-JP" altLang="en-US" sz="3600" smtClean="0">
                <a:solidFill>
                  <a:schemeClr val="bg1"/>
                </a:solidFill>
                <a:latin typeface="Comic Sans MS" pitchFamily="66" charset="0"/>
              </a:rPr>
              <a:t>’</a:t>
            </a:r>
            <a:r>
              <a:rPr lang="en-US" altLang="ja-JP" sz="3600" dirty="0" smtClean="0">
                <a:solidFill>
                  <a:schemeClr val="bg1"/>
                </a:solidFill>
                <a:latin typeface="Comic Sans MS" pitchFamily="66" charset="0"/>
              </a:rPr>
              <a:t>s rays strike Earth at a very low angle. </a:t>
            </a:r>
          </a:p>
          <a:p>
            <a:pPr>
              <a:lnSpc>
                <a:spcPct val="110000"/>
              </a:lnSpc>
            </a:pPr>
            <a:r>
              <a:rPr lang="en-US" sz="3600" b="1" u="sng" dirty="0" smtClean="0">
                <a:solidFill>
                  <a:srgbClr val="00B050"/>
                </a:solidFill>
                <a:latin typeface="Comic Sans MS" pitchFamily="66" charset="0"/>
              </a:rPr>
              <a:t>Temperate</a:t>
            </a:r>
            <a:r>
              <a:rPr lang="en-US" sz="3600" dirty="0" smtClean="0">
                <a:solidFill>
                  <a:schemeClr val="bg1"/>
                </a:solidFill>
                <a:latin typeface="Comic Sans MS" pitchFamily="66" charset="0"/>
              </a:rPr>
              <a:t> - sit between the polar zones and the tropics. </a:t>
            </a:r>
          </a:p>
          <a:p>
            <a:pPr>
              <a:lnSpc>
                <a:spcPct val="110000"/>
              </a:lnSpc>
            </a:pPr>
            <a:r>
              <a:rPr lang="en-US" sz="3600" b="1" u="sng" dirty="0" smtClean="0">
                <a:solidFill>
                  <a:srgbClr val="00B050"/>
                </a:solidFill>
                <a:latin typeface="Comic Sans MS" pitchFamily="66" charset="0"/>
              </a:rPr>
              <a:t>Tropical</a:t>
            </a:r>
            <a:r>
              <a:rPr lang="en-US" sz="3600" b="1" dirty="0" smtClean="0">
                <a:solidFill>
                  <a:schemeClr val="bg1"/>
                </a:solidFill>
                <a:latin typeface="Comic Sans MS" pitchFamily="66" charset="0"/>
              </a:rPr>
              <a:t> </a:t>
            </a:r>
            <a:r>
              <a:rPr lang="en-US" sz="3600" dirty="0" smtClean="0">
                <a:solidFill>
                  <a:schemeClr val="bg1"/>
                </a:solidFill>
                <a:latin typeface="Comic Sans MS" pitchFamily="66" charset="0"/>
              </a:rPr>
              <a:t>- receive direct or nearly direct sunlight year-round, making the climate almost always warm </a:t>
            </a:r>
          </a:p>
        </p:txBody>
      </p:sp>
      <p:sp>
        <p:nvSpPr>
          <p:cNvPr id="5" name="Title 4"/>
          <p:cNvSpPr txBox="1">
            <a:spLocks/>
          </p:cNvSpPr>
          <p:nvPr/>
        </p:nvSpPr>
        <p:spPr>
          <a:xfrm>
            <a:off x="457200" y="274638"/>
            <a:ext cx="8229600" cy="1143000"/>
          </a:xfrm>
          <a:prstGeom prst="rect">
            <a:avLst/>
          </a:prstGeom>
          <a:solidFill>
            <a:schemeClr val="tx1">
              <a:alpha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rgbClr val="00B050"/>
                </a:solidFill>
                <a:effectLst/>
                <a:uLnTx/>
                <a:uFillTx/>
                <a:latin typeface="Comic Sans MS" pitchFamily="66" charset="0"/>
                <a:ea typeface="ＭＳ Ｐゴシック" pitchFamily="5" charset="-128"/>
                <a:cs typeface="+mj-cs"/>
              </a:rPr>
              <a:t>Climate Zones</a:t>
            </a:r>
            <a:endParaRPr kumimoji="0" lang="en-US" sz="5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1254</TotalTime>
  <Words>531</Words>
  <Application>Microsoft Office PowerPoint</Application>
  <PresentationFormat>On-screen Show (4:3)</PresentationFormat>
  <Paragraphs>62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Holbrook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dzahm</dc:creator>
  <cp:lastModifiedBy>dzahm</cp:lastModifiedBy>
  <cp:revision>85</cp:revision>
  <dcterms:created xsi:type="dcterms:W3CDTF">2013-11-20T19:42:10Z</dcterms:created>
  <dcterms:modified xsi:type="dcterms:W3CDTF">2014-01-08T15:37:48Z</dcterms:modified>
</cp:coreProperties>
</file>